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2"/>
  </p:notesMasterIdLst>
  <p:sldIdLst>
    <p:sldId id="256" r:id="rId2"/>
    <p:sldId id="260" r:id="rId3"/>
    <p:sldId id="273" r:id="rId4"/>
    <p:sldId id="275" r:id="rId5"/>
    <p:sldId id="279" r:id="rId6"/>
    <p:sldId id="267" r:id="rId7"/>
    <p:sldId id="268" r:id="rId8"/>
    <p:sldId id="270" r:id="rId9"/>
    <p:sldId id="277" r:id="rId10"/>
    <p:sldId id="28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843" autoAdjust="0"/>
    <p:restoredTop sz="92587" autoAdjust="0"/>
  </p:normalViewPr>
  <p:slideViewPr>
    <p:cSldViewPr>
      <p:cViewPr varScale="1">
        <p:scale>
          <a:sx n="108" d="100"/>
          <a:sy n="108" d="100"/>
        </p:scale>
        <p:origin x="-16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3B0486-664A-4491-B3BB-3573EC08FCD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951910-0A19-4C67-96B5-6B2A3C2E7721}">
      <dgm:prSet phldrT="[Текст]" custT="1"/>
      <dgm:spPr/>
      <dgm:t>
        <a:bodyPr/>
        <a:lstStyle/>
        <a:p>
          <a:r>
            <a:rPr lang="ru-RU" sz="1800" b="1" dirty="0" smtClean="0"/>
            <a:t>Категория обучаемых</a:t>
          </a:r>
          <a:endParaRPr lang="ru-RU" sz="1800" b="1" dirty="0"/>
        </a:p>
      </dgm:t>
    </dgm:pt>
    <dgm:pt modelId="{F88F5D9A-5AA2-4518-BD86-9BAC5F33D388}" type="parTrans" cxnId="{4D6105A0-5E5E-40DF-9F12-C78E5DF167A6}">
      <dgm:prSet/>
      <dgm:spPr/>
      <dgm:t>
        <a:bodyPr/>
        <a:lstStyle/>
        <a:p>
          <a:endParaRPr lang="ru-RU"/>
        </a:p>
      </dgm:t>
    </dgm:pt>
    <dgm:pt modelId="{648F315B-D8FC-48B7-B526-9289C513B20A}" type="sibTrans" cxnId="{4D6105A0-5E5E-40DF-9F12-C78E5DF167A6}">
      <dgm:prSet/>
      <dgm:spPr/>
      <dgm:t>
        <a:bodyPr/>
        <a:lstStyle/>
        <a:p>
          <a:endParaRPr lang="ru-RU"/>
        </a:p>
      </dgm:t>
    </dgm:pt>
    <dgm:pt modelId="{CA5F3717-DEE4-4EC9-A0E2-427B689E0D08}">
      <dgm:prSet phldrT="[Текст]"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accent1"/>
              </a:solidFill>
            </a:rPr>
            <a:t>Руководители</a:t>
          </a:r>
          <a:endParaRPr lang="ru-RU" sz="1600" b="1" dirty="0">
            <a:solidFill>
              <a:schemeClr val="accent1"/>
            </a:solidFill>
          </a:endParaRPr>
        </a:p>
      </dgm:t>
    </dgm:pt>
    <dgm:pt modelId="{B64F3962-7DCD-4EA8-8052-0D2DEEBCF26F}" type="parTrans" cxnId="{CFB0B962-8C17-41F3-B042-9A27295347B8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A0C86372-050D-4785-A5A8-893067519EE6}" type="sibTrans" cxnId="{CFB0B962-8C17-41F3-B042-9A27295347B8}">
      <dgm:prSet/>
      <dgm:spPr/>
      <dgm:t>
        <a:bodyPr/>
        <a:lstStyle/>
        <a:p>
          <a:endParaRPr lang="ru-RU"/>
        </a:p>
      </dgm:t>
    </dgm:pt>
    <dgm:pt modelId="{A8892856-AD24-4A9C-B133-661EE770B350}">
      <dgm:prSet phldrT="[Текст]"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accent1"/>
              </a:solidFill>
            </a:rPr>
            <a:t>Педагоги, психологи, социальные работники</a:t>
          </a:r>
          <a:endParaRPr lang="ru-RU" sz="1600" b="1" dirty="0">
            <a:solidFill>
              <a:schemeClr val="accent1"/>
            </a:solidFill>
          </a:endParaRPr>
        </a:p>
      </dgm:t>
    </dgm:pt>
    <dgm:pt modelId="{45A1AC15-4A69-4679-940C-0FB4A74E6968}" type="parTrans" cxnId="{18EE4DAB-2B58-4465-84F5-9812A8DC0B37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0C193D56-7802-4266-8E17-2122D4AE73AB}" type="sibTrans" cxnId="{18EE4DAB-2B58-4465-84F5-9812A8DC0B37}">
      <dgm:prSet/>
      <dgm:spPr/>
      <dgm:t>
        <a:bodyPr/>
        <a:lstStyle/>
        <a:p>
          <a:endParaRPr lang="ru-RU"/>
        </a:p>
      </dgm:t>
    </dgm:pt>
    <dgm:pt modelId="{4D918619-B39B-4EF6-B205-838FE9AD41F7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accent1"/>
              </a:solidFill>
            </a:rPr>
            <a:t>Государственные служащие</a:t>
          </a:r>
          <a:endParaRPr lang="ru-RU" sz="1600" b="1" dirty="0">
            <a:solidFill>
              <a:schemeClr val="accent1"/>
            </a:solidFill>
          </a:endParaRPr>
        </a:p>
      </dgm:t>
    </dgm:pt>
    <dgm:pt modelId="{092B84FF-23B3-452C-833D-73A66E5F8142}" type="parTrans" cxnId="{F809F0B0-B428-4325-96FD-2387C0F73519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0006BE6C-8D45-4D22-B489-CF8D18D07F3D}" type="sibTrans" cxnId="{F809F0B0-B428-4325-96FD-2387C0F73519}">
      <dgm:prSet/>
      <dgm:spPr/>
      <dgm:t>
        <a:bodyPr/>
        <a:lstStyle/>
        <a:p>
          <a:endParaRPr lang="ru-RU"/>
        </a:p>
      </dgm:t>
    </dgm:pt>
    <dgm:pt modelId="{74E237D4-5AA1-4183-A927-DCBD81D6472E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accent1"/>
              </a:solidFill>
            </a:rPr>
            <a:t>Муниципальные служащие</a:t>
          </a:r>
          <a:endParaRPr lang="ru-RU" sz="1600" b="1" dirty="0">
            <a:solidFill>
              <a:schemeClr val="accent1"/>
            </a:solidFill>
          </a:endParaRPr>
        </a:p>
      </dgm:t>
    </dgm:pt>
    <dgm:pt modelId="{3AE8B52D-E605-4D44-A930-06F0E49CC2E3}" type="parTrans" cxnId="{B07935D2-5A2D-4DE5-8443-D8E00F88E2AD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03C695FC-98CC-4A4B-9464-931422B74A6A}" type="sibTrans" cxnId="{B07935D2-5A2D-4DE5-8443-D8E00F88E2AD}">
      <dgm:prSet/>
      <dgm:spPr/>
      <dgm:t>
        <a:bodyPr/>
        <a:lstStyle/>
        <a:p>
          <a:endParaRPr lang="ru-RU"/>
        </a:p>
      </dgm:t>
    </dgm:pt>
    <dgm:pt modelId="{79744F4A-22D8-4B9C-8CCF-32B92822EDE1}" type="pres">
      <dgm:prSet presAssocID="{2D3B0486-664A-4491-B3BB-3573EC08FCD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4004D3-9D0D-4A68-B2F9-D938EFDA7ACE}" type="pres">
      <dgm:prSet presAssocID="{17951910-0A19-4C67-96B5-6B2A3C2E7721}" presName="root" presStyleCnt="0"/>
      <dgm:spPr/>
    </dgm:pt>
    <dgm:pt modelId="{BD5D1284-F300-467A-AFE8-78B6475B0730}" type="pres">
      <dgm:prSet presAssocID="{17951910-0A19-4C67-96B5-6B2A3C2E7721}" presName="rootComposite" presStyleCnt="0"/>
      <dgm:spPr/>
    </dgm:pt>
    <dgm:pt modelId="{E26B390A-A762-4B0F-A496-74BF18B22815}" type="pres">
      <dgm:prSet presAssocID="{17951910-0A19-4C67-96B5-6B2A3C2E7721}" presName="rootText" presStyleLbl="node1" presStyleIdx="0" presStyleCnt="1" custScaleX="188850"/>
      <dgm:spPr/>
      <dgm:t>
        <a:bodyPr/>
        <a:lstStyle/>
        <a:p>
          <a:endParaRPr lang="ru-RU"/>
        </a:p>
      </dgm:t>
    </dgm:pt>
    <dgm:pt modelId="{AF237DA7-C17B-43A8-816E-A2201B59C76F}" type="pres">
      <dgm:prSet presAssocID="{17951910-0A19-4C67-96B5-6B2A3C2E7721}" presName="rootConnector" presStyleLbl="node1" presStyleIdx="0" presStyleCnt="1"/>
      <dgm:spPr/>
      <dgm:t>
        <a:bodyPr/>
        <a:lstStyle/>
        <a:p>
          <a:endParaRPr lang="ru-RU"/>
        </a:p>
      </dgm:t>
    </dgm:pt>
    <dgm:pt modelId="{8C24631B-6ED4-4BFB-9296-B9209429D4E8}" type="pres">
      <dgm:prSet presAssocID="{17951910-0A19-4C67-96B5-6B2A3C2E7721}" presName="childShape" presStyleCnt="0"/>
      <dgm:spPr/>
    </dgm:pt>
    <dgm:pt modelId="{6DAD4300-4DBD-40BE-8340-8F3D4254B22D}" type="pres">
      <dgm:prSet presAssocID="{092B84FF-23B3-452C-833D-73A66E5F8142}" presName="Name13" presStyleLbl="parChTrans1D2" presStyleIdx="0" presStyleCnt="4"/>
      <dgm:spPr/>
      <dgm:t>
        <a:bodyPr/>
        <a:lstStyle/>
        <a:p>
          <a:endParaRPr lang="ru-RU"/>
        </a:p>
      </dgm:t>
    </dgm:pt>
    <dgm:pt modelId="{64862A8B-D466-41F3-B201-481CE58073F9}" type="pres">
      <dgm:prSet presAssocID="{4D918619-B39B-4EF6-B205-838FE9AD41F7}" presName="childText" presStyleLbl="bgAcc1" presStyleIdx="0" presStyleCnt="4" custScaleX="237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0ED0B-49DF-43C2-9AB2-11AE58806453}" type="pres">
      <dgm:prSet presAssocID="{3AE8B52D-E605-4D44-A930-06F0E49CC2E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0FB7BA93-0BF5-4157-B4F6-262010D50F25}" type="pres">
      <dgm:prSet presAssocID="{74E237D4-5AA1-4183-A927-DCBD81D6472E}" presName="childText" presStyleLbl="bgAcc1" presStyleIdx="1" presStyleCnt="4" custScaleX="233386" custLinFactNeighborX="1210" custLinFactNeighborY="1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CD9D0-2E65-496F-9EDA-E3EB76A0992A}" type="pres">
      <dgm:prSet presAssocID="{B64F3962-7DCD-4EA8-8052-0D2DEEBCF26F}" presName="Name13" presStyleLbl="parChTrans1D2" presStyleIdx="2" presStyleCnt="4"/>
      <dgm:spPr/>
      <dgm:t>
        <a:bodyPr/>
        <a:lstStyle/>
        <a:p>
          <a:endParaRPr lang="ru-RU"/>
        </a:p>
      </dgm:t>
    </dgm:pt>
    <dgm:pt modelId="{560BB8AC-1AA6-4991-96CA-35E527A41C76}" type="pres">
      <dgm:prSet presAssocID="{CA5F3717-DEE4-4EC9-A0E2-427B689E0D08}" presName="childText" presStyleLbl="bgAcc1" presStyleIdx="2" presStyleCnt="4" custScaleX="233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7FFB4-383A-40B0-BCE6-DD92BF99461B}" type="pres">
      <dgm:prSet presAssocID="{45A1AC15-4A69-4679-940C-0FB4A74E6968}" presName="Name13" presStyleLbl="parChTrans1D2" presStyleIdx="3" presStyleCnt="4"/>
      <dgm:spPr/>
      <dgm:t>
        <a:bodyPr/>
        <a:lstStyle/>
        <a:p>
          <a:endParaRPr lang="ru-RU"/>
        </a:p>
      </dgm:t>
    </dgm:pt>
    <dgm:pt modelId="{39AD3284-3849-4AE2-BE1A-646B5F24D858}" type="pres">
      <dgm:prSet presAssocID="{A8892856-AD24-4A9C-B133-661EE770B350}" presName="childText" presStyleLbl="bgAcc1" presStyleIdx="3" presStyleCnt="4" custScaleX="233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BDBFFA-E4C8-466A-A041-07FB2E42108A}" type="presOf" srcId="{74E237D4-5AA1-4183-A927-DCBD81D6472E}" destId="{0FB7BA93-0BF5-4157-B4F6-262010D50F25}" srcOrd="0" destOrd="0" presId="urn:microsoft.com/office/officeart/2005/8/layout/hierarchy3"/>
    <dgm:cxn modelId="{B1E3F613-6DF5-452D-A6DA-5C464654E78B}" type="presOf" srcId="{4D918619-B39B-4EF6-B205-838FE9AD41F7}" destId="{64862A8B-D466-41F3-B201-481CE58073F9}" srcOrd="0" destOrd="0" presId="urn:microsoft.com/office/officeart/2005/8/layout/hierarchy3"/>
    <dgm:cxn modelId="{99E3B5C1-12AC-4C9F-91A0-B600D10EDEB3}" type="presOf" srcId="{17951910-0A19-4C67-96B5-6B2A3C2E7721}" destId="{AF237DA7-C17B-43A8-816E-A2201B59C76F}" srcOrd="1" destOrd="0" presId="urn:microsoft.com/office/officeart/2005/8/layout/hierarchy3"/>
    <dgm:cxn modelId="{422B65AA-0A5F-4056-9D58-5A5809A542D3}" type="presOf" srcId="{3AE8B52D-E605-4D44-A930-06F0E49CC2E3}" destId="{8DC0ED0B-49DF-43C2-9AB2-11AE58806453}" srcOrd="0" destOrd="0" presId="urn:microsoft.com/office/officeart/2005/8/layout/hierarchy3"/>
    <dgm:cxn modelId="{15AE7D38-0E95-4C66-957E-B857F910EB4D}" type="presOf" srcId="{A8892856-AD24-4A9C-B133-661EE770B350}" destId="{39AD3284-3849-4AE2-BE1A-646B5F24D858}" srcOrd="0" destOrd="0" presId="urn:microsoft.com/office/officeart/2005/8/layout/hierarchy3"/>
    <dgm:cxn modelId="{8F9EFF2F-2D3A-4844-A9C2-B63E47DD8FF3}" type="presOf" srcId="{092B84FF-23B3-452C-833D-73A66E5F8142}" destId="{6DAD4300-4DBD-40BE-8340-8F3D4254B22D}" srcOrd="0" destOrd="0" presId="urn:microsoft.com/office/officeart/2005/8/layout/hierarchy3"/>
    <dgm:cxn modelId="{1CA3975B-87DB-4B07-912C-ABE4FF92CD0A}" type="presOf" srcId="{2D3B0486-664A-4491-B3BB-3573EC08FCD2}" destId="{79744F4A-22D8-4B9C-8CCF-32B92822EDE1}" srcOrd="0" destOrd="0" presId="urn:microsoft.com/office/officeart/2005/8/layout/hierarchy3"/>
    <dgm:cxn modelId="{CFB0B962-8C17-41F3-B042-9A27295347B8}" srcId="{17951910-0A19-4C67-96B5-6B2A3C2E7721}" destId="{CA5F3717-DEE4-4EC9-A0E2-427B689E0D08}" srcOrd="2" destOrd="0" parTransId="{B64F3962-7DCD-4EA8-8052-0D2DEEBCF26F}" sibTransId="{A0C86372-050D-4785-A5A8-893067519EE6}"/>
    <dgm:cxn modelId="{F809F0B0-B428-4325-96FD-2387C0F73519}" srcId="{17951910-0A19-4C67-96B5-6B2A3C2E7721}" destId="{4D918619-B39B-4EF6-B205-838FE9AD41F7}" srcOrd="0" destOrd="0" parTransId="{092B84FF-23B3-452C-833D-73A66E5F8142}" sibTransId="{0006BE6C-8D45-4D22-B489-CF8D18D07F3D}"/>
    <dgm:cxn modelId="{C7480AF7-DA65-4A8E-91C9-76C6CF0531D2}" type="presOf" srcId="{17951910-0A19-4C67-96B5-6B2A3C2E7721}" destId="{E26B390A-A762-4B0F-A496-74BF18B22815}" srcOrd="0" destOrd="0" presId="urn:microsoft.com/office/officeart/2005/8/layout/hierarchy3"/>
    <dgm:cxn modelId="{5C7C86C2-E1C0-4DC2-92B7-F857EE00187F}" type="presOf" srcId="{CA5F3717-DEE4-4EC9-A0E2-427B689E0D08}" destId="{560BB8AC-1AA6-4991-96CA-35E527A41C76}" srcOrd="0" destOrd="0" presId="urn:microsoft.com/office/officeart/2005/8/layout/hierarchy3"/>
    <dgm:cxn modelId="{4D6105A0-5E5E-40DF-9F12-C78E5DF167A6}" srcId="{2D3B0486-664A-4491-B3BB-3573EC08FCD2}" destId="{17951910-0A19-4C67-96B5-6B2A3C2E7721}" srcOrd="0" destOrd="0" parTransId="{F88F5D9A-5AA2-4518-BD86-9BAC5F33D388}" sibTransId="{648F315B-D8FC-48B7-B526-9289C513B20A}"/>
    <dgm:cxn modelId="{4F072B0F-0618-4AF0-99DF-F39BC427263A}" type="presOf" srcId="{B64F3962-7DCD-4EA8-8052-0D2DEEBCF26F}" destId="{959CD9D0-2E65-496F-9EDA-E3EB76A0992A}" srcOrd="0" destOrd="0" presId="urn:microsoft.com/office/officeart/2005/8/layout/hierarchy3"/>
    <dgm:cxn modelId="{18EE4DAB-2B58-4465-84F5-9812A8DC0B37}" srcId="{17951910-0A19-4C67-96B5-6B2A3C2E7721}" destId="{A8892856-AD24-4A9C-B133-661EE770B350}" srcOrd="3" destOrd="0" parTransId="{45A1AC15-4A69-4679-940C-0FB4A74E6968}" sibTransId="{0C193D56-7802-4266-8E17-2122D4AE73AB}"/>
    <dgm:cxn modelId="{B07935D2-5A2D-4DE5-8443-D8E00F88E2AD}" srcId="{17951910-0A19-4C67-96B5-6B2A3C2E7721}" destId="{74E237D4-5AA1-4183-A927-DCBD81D6472E}" srcOrd="1" destOrd="0" parTransId="{3AE8B52D-E605-4D44-A930-06F0E49CC2E3}" sibTransId="{03C695FC-98CC-4A4B-9464-931422B74A6A}"/>
    <dgm:cxn modelId="{1AF86ECF-7877-4868-9B0E-523FBDBD5F15}" type="presOf" srcId="{45A1AC15-4A69-4679-940C-0FB4A74E6968}" destId="{C567FFB4-383A-40B0-BCE6-DD92BF99461B}" srcOrd="0" destOrd="0" presId="urn:microsoft.com/office/officeart/2005/8/layout/hierarchy3"/>
    <dgm:cxn modelId="{B3ACFB58-1AAC-4D16-9F7A-B95E7857BB9D}" type="presParOf" srcId="{79744F4A-22D8-4B9C-8CCF-32B92822EDE1}" destId="{554004D3-9D0D-4A68-B2F9-D938EFDA7ACE}" srcOrd="0" destOrd="0" presId="urn:microsoft.com/office/officeart/2005/8/layout/hierarchy3"/>
    <dgm:cxn modelId="{B3D0C868-E5BD-449D-A6C8-0905F1DD26BF}" type="presParOf" srcId="{554004D3-9D0D-4A68-B2F9-D938EFDA7ACE}" destId="{BD5D1284-F300-467A-AFE8-78B6475B0730}" srcOrd="0" destOrd="0" presId="urn:microsoft.com/office/officeart/2005/8/layout/hierarchy3"/>
    <dgm:cxn modelId="{2E7C4022-2910-4BC8-A581-1ED01F161EAE}" type="presParOf" srcId="{BD5D1284-F300-467A-AFE8-78B6475B0730}" destId="{E26B390A-A762-4B0F-A496-74BF18B22815}" srcOrd="0" destOrd="0" presId="urn:microsoft.com/office/officeart/2005/8/layout/hierarchy3"/>
    <dgm:cxn modelId="{C09A883A-3372-4EF9-A72F-D5D3ECE0F156}" type="presParOf" srcId="{BD5D1284-F300-467A-AFE8-78B6475B0730}" destId="{AF237DA7-C17B-43A8-816E-A2201B59C76F}" srcOrd="1" destOrd="0" presId="urn:microsoft.com/office/officeart/2005/8/layout/hierarchy3"/>
    <dgm:cxn modelId="{C782F6CC-566A-40E3-9919-D7FF52E5EC41}" type="presParOf" srcId="{554004D3-9D0D-4A68-B2F9-D938EFDA7ACE}" destId="{8C24631B-6ED4-4BFB-9296-B9209429D4E8}" srcOrd="1" destOrd="0" presId="urn:microsoft.com/office/officeart/2005/8/layout/hierarchy3"/>
    <dgm:cxn modelId="{E18CCA79-387E-4A9E-B431-6B63DBF182E4}" type="presParOf" srcId="{8C24631B-6ED4-4BFB-9296-B9209429D4E8}" destId="{6DAD4300-4DBD-40BE-8340-8F3D4254B22D}" srcOrd="0" destOrd="0" presId="urn:microsoft.com/office/officeart/2005/8/layout/hierarchy3"/>
    <dgm:cxn modelId="{319B15A5-1C21-40DC-82F6-CC2899279DC9}" type="presParOf" srcId="{8C24631B-6ED4-4BFB-9296-B9209429D4E8}" destId="{64862A8B-D466-41F3-B201-481CE58073F9}" srcOrd="1" destOrd="0" presId="urn:microsoft.com/office/officeart/2005/8/layout/hierarchy3"/>
    <dgm:cxn modelId="{A4C6750A-E97B-4152-8A18-6A19FF38A7AB}" type="presParOf" srcId="{8C24631B-6ED4-4BFB-9296-B9209429D4E8}" destId="{8DC0ED0B-49DF-43C2-9AB2-11AE58806453}" srcOrd="2" destOrd="0" presId="urn:microsoft.com/office/officeart/2005/8/layout/hierarchy3"/>
    <dgm:cxn modelId="{3D25BF35-2075-4BED-B94A-4F2D675E2CA4}" type="presParOf" srcId="{8C24631B-6ED4-4BFB-9296-B9209429D4E8}" destId="{0FB7BA93-0BF5-4157-B4F6-262010D50F25}" srcOrd="3" destOrd="0" presId="urn:microsoft.com/office/officeart/2005/8/layout/hierarchy3"/>
    <dgm:cxn modelId="{64E859F0-6CE1-4B3F-BC49-2E362EFA7E69}" type="presParOf" srcId="{8C24631B-6ED4-4BFB-9296-B9209429D4E8}" destId="{959CD9D0-2E65-496F-9EDA-E3EB76A0992A}" srcOrd="4" destOrd="0" presId="urn:microsoft.com/office/officeart/2005/8/layout/hierarchy3"/>
    <dgm:cxn modelId="{9F83D79C-AA71-470E-A664-41787E4A0939}" type="presParOf" srcId="{8C24631B-6ED4-4BFB-9296-B9209429D4E8}" destId="{560BB8AC-1AA6-4991-96CA-35E527A41C76}" srcOrd="5" destOrd="0" presId="urn:microsoft.com/office/officeart/2005/8/layout/hierarchy3"/>
    <dgm:cxn modelId="{9433A2FA-B519-4C18-B186-3792E38B90F9}" type="presParOf" srcId="{8C24631B-6ED4-4BFB-9296-B9209429D4E8}" destId="{C567FFB4-383A-40B0-BCE6-DD92BF99461B}" srcOrd="6" destOrd="0" presId="urn:microsoft.com/office/officeart/2005/8/layout/hierarchy3"/>
    <dgm:cxn modelId="{7C70DBCE-5C9B-4A60-8C6B-9FFE3CBE3A8F}" type="presParOf" srcId="{8C24631B-6ED4-4BFB-9296-B9209429D4E8}" destId="{39AD3284-3849-4AE2-BE1A-646B5F24D858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EC9C87-142A-4802-9A7B-38F65FCB6AC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5370AD-84F3-4C24-92C3-10F31A9D9E94}">
      <dgm:prSet phldrT="[Текст]" custT="1"/>
      <dgm:spPr/>
      <dgm:t>
        <a:bodyPr/>
        <a:lstStyle/>
        <a:p>
          <a:r>
            <a:rPr lang="ru-RU" sz="1800" b="1" dirty="0" smtClean="0"/>
            <a:t>Программа повышения квалификации</a:t>
          </a:r>
          <a:endParaRPr lang="ru-RU" sz="1800" b="1" dirty="0"/>
        </a:p>
      </dgm:t>
    </dgm:pt>
    <dgm:pt modelId="{DE3CB92E-111C-4926-871C-5DA5DD288F13}" type="parTrans" cxnId="{850721F7-C973-42E4-9B52-2D9F8ADE5AB7}">
      <dgm:prSet/>
      <dgm:spPr/>
      <dgm:t>
        <a:bodyPr/>
        <a:lstStyle/>
        <a:p>
          <a:endParaRPr lang="ru-RU"/>
        </a:p>
      </dgm:t>
    </dgm:pt>
    <dgm:pt modelId="{C2C6079C-96C7-42E8-AC4D-5D1447121209}" type="sibTrans" cxnId="{850721F7-C973-42E4-9B52-2D9F8ADE5AB7}">
      <dgm:prSet/>
      <dgm:spPr/>
      <dgm:t>
        <a:bodyPr/>
        <a:lstStyle/>
        <a:p>
          <a:endParaRPr lang="ru-RU"/>
        </a:p>
      </dgm:t>
    </dgm:pt>
    <dgm:pt modelId="{12CD9F3C-0698-4608-8B0B-9ADB54F35AF2}">
      <dgm:prSet phldrT="[Текст]"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accent1"/>
              </a:solidFill>
            </a:rPr>
            <a:t>Продолжительность - </a:t>
          </a:r>
        </a:p>
        <a:p>
          <a:r>
            <a:rPr lang="ru-RU" sz="1600" b="1" dirty="0" smtClean="0">
              <a:solidFill>
                <a:schemeClr val="accent1"/>
              </a:solidFill>
            </a:rPr>
            <a:t>более 100 ч</a:t>
          </a:r>
          <a:endParaRPr lang="ru-RU" sz="1600" b="1" dirty="0">
            <a:solidFill>
              <a:schemeClr val="accent1"/>
            </a:solidFill>
          </a:endParaRPr>
        </a:p>
      </dgm:t>
    </dgm:pt>
    <dgm:pt modelId="{4006D0E1-5A6A-4962-A21A-C540C70E5D33}" type="parTrans" cxnId="{8AC3F92F-21DF-4FF6-BA6D-E96BF2D204EB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3CA63F59-1B83-4FD7-BCED-E143D77ACAB2}" type="sibTrans" cxnId="{8AC3F92F-21DF-4FF6-BA6D-E96BF2D204EB}">
      <dgm:prSet/>
      <dgm:spPr/>
      <dgm:t>
        <a:bodyPr/>
        <a:lstStyle/>
        <a:p>
          <a:endParaRPr lang="ru-RU"/>
        </a:p>
      </dgm:t>
    </dgm:pt>
    <dgm:pt modelId="{B834EB3A-C32B-499C-824C-ADB04990EDF9}">
      <dgm:prSet phldrT="[Текст]"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Структура программы:</a:t>
          </a:r>
        </a:p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- профильная часть </a:t>
          </a:r>
        </a:p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- вариативная часть(региональная)</a:t>
          </a:r>
          <a:endParaRPr lang="ru-RU" sz="1400" b="1" dirty="0">
            <a:solidFill>
              <a:schemeClr val="accent1"/>
            </a:solidFill>
          </a:endParaRPr>
        </a:p>
      </dgm:t>
    </dgm:pt>
    <dgm:pt modelId="{96E8BAE3-B2A2-442C-8DB2-7BFB4651E4D4}" type="parTrans" cxnId="{66160081-C4D6-4353-B9C5-442A531CEED1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CE91CAAC-77C2-4A77-9B9A-EF9C1C5325B6}" type="sibTrans" cxnId="{66160081-C4D6-4353-B9C5-442A531CEED1}">
      <dgm:prSet/>
      <dgm:spPr/>
      <dgm:t>
        <a:bodyPr/>
        <a:lstStyle/>
        <a:p>
          <a:endParaRPr lang="ru-RU"/>
        </a:p>
      </dgm:t>
    </dgm:pt>
    <dgm:pt modelId="{4756E029-AB08-4FA1-820D-178A2A06754D}">
      <dgm:prSet phldrT="[Текст]"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Форма обучения:</a:t>
          </a:r>
        </a:p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                      - дистанционная</a:t>
          </a:r>
        </a:p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                      - очная</a:t>
          </a:r>
        </a:p>
        <a:p>
          <a:pPr algn="l">
            <a:spcAft>
              <a:spcPts val="0"/>
            </a:spcAft>
          </a:pPr>
          <a:r>
            <a:rPr lang="ru-RU" sz="1400" b="1" dirty="0" smtClean="0">
              <a:solidFill>
                <a:schemeClr val="accent1"/>
              </a:solidFill>
            </a:rPr>
            <a:t>                      - очно-дистанционная</a:t>
          </a:r>
          <a:endParaRPr lang="ru-RU" sz="1400" b="1" dirty="0">
            <a:solidFill>
              <a:schemeClr val="accent1"/>
            </a:solidFill>
          </a:endParaRPr>
        </a:p>
      </dgm:t>
    </dgm:pt>
    <dgm:pt modelId="{B20A5AE3-7F25-40FF-A8C4-89EBE0BA784C}" type="parTrans" cxnId="{5CC59059-E755-4BC5-B42A-DC67798DD375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D6C6B18A-A599-4185-87FA-11A5F5EB144E}" type="sibTrans" cxnId="{5CC59059-E755-4BC5-B42A-DC67798DD375}">
      <dgm:prSet/>
      <dgm:spPr/>
      <dgm:t>
        <a:bodyPr/>
        <a:lstStyle/>
        <a:p>
          <a:endParaRPr lang="ru-RU"/>
        </a:p>
      </dgm:t>
    </dgm:pt>
    <dgm:pt modelId="{52C3E068-8FC8-46F1-BAC8-0EE3D6786139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600" b="1" dirty="0" smtClean="0">
              <a:solidFill>
                <a:schemeClr val="accent1"/>
              </a:solidFill>
            </a:rPr>
            <a:t>Вид программы -  </a:t>
          </a:r>
        </a:p>
        <a:p>
          <a:pPr>
            <a:spcAft>
              <a:spcPts val="0"/>
            </a:spcAft>
          </a:pPr>
          <a:r>
            <a:rPr lang="ru-RU" sz="1600" b="1" dirty="0" smtClean="0">
              <a:solidFill>
                <a:schemeClr val="accent1"/>
              </a:solidFill>
            </a:rPr>
            <a:t>типовая (примерная)</a:t>
          </a:r>
          <a:endParaRPr lang="ru-RU" sz="1600" b="1" dirty="0">
            <a:solidFill>
              <a:schemeClr val="accent1"/>
            </a:solidFill>
          </a:endParaRPr>
        </a:p>
      </dgm:t>
    </dgm:pt>
    <dgm:pt modelId="{3C8B42DB-C478-4D61-82AA-515B581D2413}" type="parTrans" cxnId="{B5B495BA-3CE4-4D5E-BCCC-8E1F8AD03B0F}">
      <dgm:prSet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D6350C04-F132-432A-B4CA-D2DB34D13D08}" type="sibTrans" cxnId="{B5B495BA-3CE4-4D5E-BCCC-8E1F8AD03B0F}">
      <dgm:prSet/>
      <dgm:spPr/>
      <dgm:t>
        <a:bodyPr/>
        <a:lstStyle/>
        <a:p>
          <a:endParaRPr lang="ru-RU"/>
        </a:p>
      </dgm:t>
    </dgm:pt>
    <dgm:pt modelId="{24AE4300-C313-4EA9-9488-8C721B624CB4}" type="pres">
      <dgm:prSet presAssocID="{2BEC9C87-142A-4802-9A7B-38F65FCB6AC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0EEF880-1641-47CB-9C53-AB742E24E4A5}" type="pres">
      <dgm:prSet presAssocID="{CA5370AD-84F3-4C24-92C3-10F31A9D9E94}" presName="root" presStyleCnt="0"/>
      <dgm:spPr/>
    </dgm:pt>
    <dgm:pt modelId="{E87DD550-7CE3-4271-B84A-E064F0D6E3C5}" type="pres">
      <dgm:prSet presAssocID="{CA5370AD-84F3-4C24-92C3-10F31A9D9E94}" presName="rootComposite" presStyleCnt="0"/>
      <dgm:spPr/>
    </dgm:pt>
    <dgm:pt modelId="{C565629A-DDCD-4FFA-AA41-3DD4C8E7B254}" type="pres">
      <dgm:prSet presAssocID="{CA5370AD-84F3-4C24-92C3-10F31A9D9E94}" presName="rootText" presStyleLbl="node1" presStyleIdx="0" presStyleCnt="1" custScaleX="203479" custLinFactNeighborX="-7710" custLinFactNeighborY="-77"/>
      <dgm:spPr/>
      <dgm:t>
        <a:bodyPr/>
        <a:lstStyle/>
        <a:p>
          <a:endParaRPr lang="ru-RU"/>
        </a:p>
      </dgm:t>
    </dgm:pt>
    <dgm:pt modelId="{3952EFA1-BD2D-4960-826F-12C80699A73A}" type="pres">
      <dgm:prSet presAssocID="{CA5370AD-84F3-4C24-92C3-10F31A9D9E94}" presName="rootConnector" presStyleLbl="node1" presStyleIdx="0" presStyleCnt="1"/>
      <dgm:spPr/>
      <dgm:t>
        <a:bodyPr/>
        <a:lstStyle/>
        <a:p>
          <a:endParaRPr lang="ru-RU"/>
        </a:p>
      </dgm:t>
    </dgm:pt>
    <dgm:pt modelId="{CC461C43-E093-4F73-920E-2478FA917A86}" type="pres">
      <dgm:prSet presAssocID="{CA5370AD-84F3-4C24-92C3-10F31A9D9E94}" presName="childShape" presStyleCnt="0"/>
      <dgm:spPr/>
    </dgm:pt>
    <dgm:pt modelId="{1D26F139-C04B-431B-BCEC-ACBE4DAE918D}" type="pres">
      <dgm:prSet presAssocID="{4006D0E1-5A6A-4962-A21A-C540C70E5D33}" presName="Name13" presStyleLbl="parChTrans1D2" presStyleIdx="0" presStyleCnt="4"/>
      <dgm:spPr/>
      <dgm:t>
        <a:bodyPr/>
        <a:lstStyle/>
        <a:p>
          <a:endParaRPr lang="ru-RU"/>
        </a:p>
      </dgm:t>
    </dgm:pt>
    <dgm:pt modelId="{8EF33697-A729-4CD6-9AB1-349BDFD9B8B4}" type="pres">
      <dgm:prSet presAssocID="{12CD9F3C-0698-4608-8B0B-9ADB54F35AF2}" presName="childText" presStyleLbl="bgAcc1" presStyleIdx="0" presStyleCnt="4" custScaleX="270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FF86CE-70CA-4B45-95E0-3B78A8657AEA}" type="pres">
      <dgm:prSet presAssocID="{3C8B42DB-C478-4D61-82AA-515B581D241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0B802E97-33E1-4AB5-BD48-B22FB7811842}" type="pres">
      <dgm:prSet presAssocID="{52C3E068-8FC8-46F1-BAC8-0EE3D6786139}" presName="childText" presStyleLbl="bgAcc1" presStyleIdx="1" presStyleCnt="4" custScaleX="269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A4195-5D2F-4A3A-8337-034EA26E6597}" type="pres">
      <dgm:prSet presAssocID="{96E8BAE3-B2A2-442C-8DB2-7BFB4651E4D4}" presName="Name13" presStyleLbl="parChTrans1D2" presStyleIdx="2" presStyleCnt="4"/>
      <dgm:spPr/>
      <dgm:t>
        <a:bodyPr/>
        <a:lstStyle/>
        <a:p>
          <a:endParaRPr lang="ru-RU"/>
        </a:p>
      </dgm:t>
    </dgm:pt>
    <dgm:pt modelId="{AD764B01-1B27-4CB1-9BC6-4653280235E9}" type="pres">
      <dgm:prSet presAssocID="{B834EB3A-C32B-499C-824C-ADB04990EDF9}" presName="childText" presStyleLbl="bgAcc1" presStyleIdx="2" presStyleCnt="4" custScaleX="270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3BCF8-8D7D-4E2E-B267-56C90D971D78}" type="pres">
      <dgm:prSet presAssocID="{B20A5AE3-7F25-40FF-A8C4-89EBE0BA784C}" presName="Name13" presStyleLbl="parChTrans1D2" presStyleIdx="3" presStyleCnt="4"/>
      <dgm:spPr/>
      <dgm:t>
        <a:bodyPr/>
        <a:lstStyle/>
        <a:p>
          <a:endParaRPr lang="ru-RU"/>
        </a:p>
      </dgm:t>
    </dgm:pt>
    <dgm:pt modelId="{C106670A-5CA4-4037-A374-3A85DD912D39}" type="pres">
      <dgm:prSet presAssocID="{4756E029-AB08-4FA1-820D-178A2A06754D}" presName="childText" presStyleLbl="bgAcc1" presStyleIdx="3" presStyleCnt="4" custScaleX="270350" custScaleY="116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847A5C-34B6-4B1B-BF53-191A29A227E0}" type="presOf" srcId="{4006D0E1-5A6A-4962-A21A-C540C70E5D33}" destId="{1D26F139-C04B-431B-BCEC-ACBE4DAE918D}" srcOrd="0" destOrd="0" presId="urn:microsoft.com/office/officeart/2005/8/layout/hierarchy3"/>
    <dgm:cxn modelId="{850721F7-C973-42E4-9B52-2D9F8ADE5AB7}" srcId="{2BEC9C87-142A-4802-9A7B-38F65FCB6AC5}" destId="{CA5370AD-84F3-4C24-92C3-10F31A9D9E94}" srcOrd="0" destOrd="0" parTransId="{DE3CB92E-111C-4926-871C-5DA5DD288F13}" sibTransId="{C2C6079C-96C7-42E8-AC4D-5D1447121209}"/>
    <dgm:cxn modelId="{A4B35925-DE05-42DC-BD94-5EDCC42B48BD}" type="presOf" srcId="{CA5370AD-84F3-4C24-92C3-10F31A9D9E94}" destId="{C565629A-DDCD-4FFA-AA41-3DD4C8E7B254}" srcOrd="0" destOrd="0" presId="urn:microsoft.com/office/officeart/2005/8/layout/hierarchy3"/>
    <dgm:cxn modelId="{E72F2563-A89F-40AD-B295-43A3E08FF910}" type="presOf" srcId="{3C8B42DB-C478-4D61-82AA-515B581D2413}" destId="{43FF86CE-70CA-4B45-95E0-3B78A8657AEA}" srcOrd="0" destOrd="0" presId="urn:microsoft.com/office/officeart/2005/8/layout/hierarchy3"/>
    <dgm:cxn modelId="{A8E1230F-D5A3-4CB1-B72F-39E718736903}" type="presOf" srcId="{4756E029-AB08-4FA1-820D-178A2A06754D}" destId="{C106670A-5CA4-4037-A374-3A85DD912D39}" srcOrd="0" destOrd="0" presId="urn:microsoft.com/office/officeart/2005/8/layout/hierarchy3"/>
    <dgm:cxn modelId="{8AC3F92F-21DF-4FF6-BA6D-E96BF2D204EB}" srcId="{CA5370AD-84F3-4C24-92C3-10F31A9D9E94}" destId="{12CD9F3C-0698-4608-8B0B-9ADB54F35AF2}" srcOrd="0" destOrd="0" parTransId="{4006D0E1-5A6A-4962-A21A-C540C70E5D33}" sibTransId="{3CA63F59-1B83-4FD7-BCED-E143D77ACAB2}"/>
    <dgm:cxn modelId="{4B3DDB77-BDC8-4612-BEE3-2A01CBE0E968}" type="presOf" srcId="{96E8BAE3-B2A2-442C-8DB2-7BFB4651E4D4}" destId="{9A2A4195-5D2F-4A3A-8337-034EA26E6597}" srcOrd="0" destOrd="0" presId="urn:microsoft.com/office/officeart/2005/8/layout/hierarchy3"/>
    <dgm:cxn modelId="{296E36A5-B55F-4A81-800F-EF52620D40B3}" type="presOf" srcId="{B834EB3A-C32B-499C-824C-ADB04990EDF9}" destId="{AD764B01-1B27-4CB1-9BC6-4653280235E9}" srcOrd="0" destOrd="0" presId="urn:microsoft.com/office/officeart/2005/8/layout/hierarchy3"/>
    <dgm:cxn modelId="{CB71C3D2-E170-4D7F-95DB-2DC729DFC470}" type="presOf" srcId="{12CD9F3C-0698-4608-8B0B-9ADB54F35AF2}" destId="{8EF33697-A729-4CD6-9AB1-349BDFD9B8B4}" srcOrd="0" destOrd="0" presId="urn:microsoft.com/office/officeart/2005/8/layout/hierarchy3"/>
    <dgm:cxn modelId="{54BC2B1E-83EF-48EA-B50B-DC4D9E5AC44D}" type="presOf" srcId="{52C3E068-8FC8-46F1-BAC8-0EE3D6786139}" destId="{0B802E97-33E1-4AB5-BD48-B22FB7811842}" srcOrd="0" destOrd="0" presId="urn:microsoft.com/office/officeart/2005/8/layout/hierarchy3"/>
    <dgm:cxn modelId="{B5B495BA-3CE4-4D5E-BCCC-8E1F8AD03B0F}" srcId="{CA5370AD-84F3-4C24-92C3-10F31A9D9E94}" destId="{52C3E068-8FC8-46F1-BAC8-0EE3D6786139}" srcOrd="1" destOrd="0" parTransId="{3C8B42DB-C478-4D61-82AA-515B581D2413}" sibTransId="{D6350C04-F132-432A-B4CA-D2DB34D13D08}"/>
    <dgm:cxn modelId="{8FDAE585-3D53-436D-A6C2-400D5874CFB8}" type="presOf" srcId="{2BEC9C87-142A-4802-9A7B-38F65FCB6AC5}" destId="{24AE4300-C313-4EA9-9488-8C721B624CB4}" srcOrd="0" destOrd="0" presId="urn:microsoft.com/office/officeart/2005/8/layout/hierarchy3"/>
    <dgm:cxn modelId="{66160081-C4D6-4353-B9C5-442A531CEED1}" srcId="{CA5370AD-84F3-4C24-92C3-10F31A9D9E94}" destId="{B834EB3A-C32B-499C-824C-ADB04990EDF9}" srcOrd="2" destOrd="0" parTransId="{96E8BAE3-B2A2-442C-8DB2-7BFB4651E4D4}" sibTransId="{CE91CAAC-77C2-4A77-9B9A-EF9C1C5325B6}"/>
    <dgm:cxn modelId="{06EDC984-2901-4DDB-8BA0-9E957C54FB37}" type="presOf" srcId="{B20A5AE3-7F25-40FF-A8C4-89EBE0BA784C}" destId="{05C3BCF8-8D7D-4E2E-B267-56C90D971D78}" srcOrd="0" destOrd="0" presId="urn:microsoft.com/office/officeart/2005/8/layout/hierarchy3"/>
    <dgm:cxn modelId="{5CC59059-E755-4BC5-B42A-DC67798DD375}" srcId="{CA5370AD-84F3-4C24-92C3-10F31A9D9E94}" destId="{4756E029-AB08-4FA1-820D-178A2A06754D}" srcOrd="3" destOrd="0" parTransId="{B20A5AE3-7F25-40FF-A8C4-89EBE0BA784C}" sibTransId="{D6C6B18A-A599-4185-87FA-11A5F5EB144E}"/>
    <dgm:cxn modelId="{48364D58-6F3D-48C2-B18A-8EE6FD99A40A}" type="presOf" srcId="{CA5370AD-84F3-4C24-92C3-10F31A9D9E94}" destId="{3952EFA1-BD2D-4960-826F-12C80699A73A}" srcOrd="1" destOrd="0" presId="urn:microsoft.com/office/officeart/2005/8/layout/hierarchy3"/>
    <dgm:cxn modelId="{C7FDF87E-1644-4414-BA4E-251BF22C16EF}" type="presParOf" srcId="{24AE4300-C313-4EA9-9488-8C721B624CB4}" destId="{F0EEF880-1641-47CB-9C53-AB742E24E4A5}" srcOrd="0" destOrd="0" presId="urn:microsoft.com/office/officeart/2005/8/layout/hierarchy3"/>
    <dgm:cxn modelId="{A17556B8-664A-4208-A3B4-15BC8C110E07}" type="presParOf" srcId="{F0EEF880-1641-47CB-9C53-AB742E24E4A5}" destId="{E87DD550-7CE3-4271-B84A-E064F0D6E3C5}" srcOrd="0" destOrd="0" presId="urn:microsoft.com/office/officeart/2005/8/layout/hierarchy3"/>
    <dgm:cxn modelId="{AD14617A-8DC5-4A45-B937-44CDA5EE4F9D}" type="presParOf" srcId="{E87DD550-7CE3-4271-B84A-E064F0D6E3C5}" destId="{C565629A-DDCD-4FFA-AA41-3DD4C8E7B254}" srcOrd="0" destOrd="0" presId="urn:microsoft.com/office/officeart/2005/8/layout/hierarchy3"/>
    <dgm:cxn modelId="{382A74F9-A040-47A4-8D8C-59600D26CBE0}" type="presParOf" srcId="{E87DD550-7CE3-4271-B84A-E064F0D6E3C5}" destId="{3952EFA1-BD2D-4960-826F-12C80699A73A}" srcOrd="1" destOrd="0" presId="urn:microsoft.com/office/officeart/2005/8/layout/hierarchy3"/>
    <dgm:cxn modelId="{CA504FDF-63FD-4BD9-9678-8BA52C246720}" type="presParOf" srcId="{F0EEF880-1641-47CB-9C53-AB742E24E4A5}" destId="{CC461C43-E093-4F73-920E-2478FA917A86}" srcOrd="1" destOrd="0" presId="urn:microsoft.com/office/officeart/2005/8/layout/hierarchy3"/>
    <dgm:cxn modelId="{8FC55E00-1E8A-4571-B028-946E3185DCC9}" type="presParOf" srcId="{CC461C43-E093-4F73-920E-2478FA917A86}" destId="{1D26F139-C04B-431B-BCEC-ACBE4DAE918D}" srcOrd="0" destOrd="0" presId="urn:microsoft.com/office/officeart/2005/8/layout/hierarchy3"/>
    <dgm:cxn modelId="{32BF76B5-1AAD-4018-B7A6-30C83E2A0171}" type="presParOf" srcId="{CC461C43-E093-4F73-920E-2478FA917A86}" destId="{8EF33697-A729-4CD6-9AB1-349BDFD9B8B4}" srcOrd="1" destOrd="0" presId="urn:microsoft.com/office/officeart/2005/8/layout/hierarchy3"/>
    <dgm:cxn modelId="{93D48E8C-4934-42DA-AC51-6F36F9CF8BEC}" type="presParOf" srcId="{CC461C43-E093-4F73-920E-2478FA917A86}" destId="{43FF86CE-70CA-4B45-95E0-3B78A8657AEA}" srcOrd="2" destOrd="0" presId="urn:microsoft.com/office/officeart/2005/8/layout/hierarchy3"/>
    <dgm:cxn modelId="{2F4651C0-6293-41D4-AAEB-F9C58AEB3E13}" type="presParOf" srcId="{CC461C43-E093-4F73-920E-2478FA917A86}" destId="{0B802E97-33E1-4AB5-BD48-B22FB7811842}" srcOrd="3" destOrd="0" presId="urn:microsoft.com/office/officeart/2005/8/layout/hierarchy3"/>
    <dgm:cxn modelId="{65DCAAFF-DCA8-42B4-9169-895C73C464B7}" type="presParOf" srcId="{CC461C43-E093-4F73-920E-2478FA917A86}" destId="{9A2A4195-5D2F-4A3A-8337-034EA26E6597}" srcOrd="4" destOrd="0" presId="urn:microsoft.com/office/officeart/2005/8/layout/hierarchy3"/>
    <dgm:cxn modelId="{CAEFE625-C532-4F96-8EA7-8A1F94FB072E}" type="presParOf" srcId="{CC461C43-E093-4F73-920E-2478FA917A86}" destId="{AD764B01-1B27-4CB1-9BC6-4653280235E9}" srcOrd="5" destOrd="0" presId="urn:microsoft.com/office/officeart/2005/8/layout/hierarchy3"/>
    <dgm:cxn modelId="{DD7BAD62-0ED0-43D8-A963-E6DDD0C31DB0}" type="presParOf" srcId="{CC461C43-E093-4F73-920E-2478FA917A86}" destId="{05C3BCF8-8D7D-4E2E-B267-56C90D971D78}" srcOrd="6" destOrd="0" presId="urn:microsoft.com/office/officeart/2005/8/layout/hierarchy3"/>
    <dgm:cxn modelId="{2A542391-7025-4BBA-9EC5-CB7E70848E3A}" type="presParOf" srcId="{CC461C43-E093-4F73-920E-2478FA917A86}" destId="{C106670A-5CA4-4037-A374-3A85DD912D39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6B390A-A762-4B0F-A496-74BF18B22815}">
      <dsp:nvSpPr>
        <dsp:cNvPr id="0" name=""/>
        <dsp:cNvSpPr/>
      </dsp:nvSpPr>
      <dsp:spPr>
        <a:xfrm>
          <a:off x="216025" y="1652"/>
          <a:ext cx="2808319" cy="7435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Категория обучаемых</a:t>
          </a:r>
          <a:endParaRPr lang="ru-RU" sz="1800" b="1" kern="1200" dirty="0"/>
        </a:p>
      </dsp:txBody>
      <dsp:txXfrm>
        <a:off x="237802" y="23429"/>
        <a:ext cx="2764765" cy="699977"/>
      </dsp:txXfrm>
    </dsp:sp>
    <dsp:sp modelId="{6DAD4300-4DBD-40BE-8340-8F3D4254B22D}">
      <dsp:nvSpPr>
        <dsp:cNvPr id="0" name=""/>
        <dsp:cNvSpPr/>
      </dsp:nvSpPr>
      <dsp:spPr>
        <a:xfrm>
          <a:off x="496857" y="745184"/>
          <a:ext cx="280831" cy="5576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7648"/>
              </a:lnTo>
              <a:lnTo>
                <a:pt x="280831" y="557648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862A8B-D466-41F3-B201-481CE58073F9}">
      <dsp:nvSpPr>
        <dsp:cNvPr id="0" name=""/>
        <dsp:cNvSpPr/>
      </dsp:nvSpPr>
      <dsp:spPr>
        <a:xfrm>
          <a:off x="777689" y="931067"/>
          <a:ext cx="2822708" cy="743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Государственные служащие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799466" y="952844"/>
        <a:ext cx="2779154" cy="699977"/>
      </dsp:txXfrm>
    </dsp:sp>
    <dsp:sp modelId="{8DC0ED0B-49DF-43C2-9AB2-11AE58806453}">
      <dsp:nvSpPr>
        <dsp:cNvPr id="0" name=""/>
        <dsp:cNvSpPr/>
      </dsp:nvSpPr>
      <dsp:spPr>
        <a:xfrm>
          <a:off x="496857" y="745184"/>
          <a:ext cx="295226" cy="1498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8789"/>
              </a:lnTo>
              <a:lnTo>
                <a:pt x="295226" y="1498789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7BA93-0BF5-4157-B4F6-262010D50F25}">
      <dsp:nvSpPr>
        <dsp:cNvPr id="0" name=""/>
        <dsp:cNvSpPr/>
      </dsp:nvSpPr>
      <dsp:spPr>
        <a:xfrm>
          <a:off x="792084" y="1872207"/>
          <a:ext cx="2776478" cy="743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Муниципальные служащие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813861" y="1893984"/>
        <a:ext cx="2732924" cy="699977"/>
      </dsp:txXfrm>
    </dsp:sp>
    <dsp:sp modelId="{959CD9D0-2E65-496F-9EDA-E3EB76A0992A}">
      <dsp:nvSpPr>
        <dsp:cNvPr id="0" name=""/>
        <dsp:cNvSpPr/>
      </dsp:nvSpPr>
      <dsp:spPr>
        <a:xfrm>
          <a:off x="496857" y="745184"/>
          <a:ext cx="280831" cy="2416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6478"/>
              </a:lnTo>
              <a:lnTo>
                <a:pt x="280831" y="2416478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BB8AC-1AA6-4991-96CA-35E527A41C76}">
      <dsp:nvSpPr>
        <dsp:cNvPr id="0" name=""/>
        <dsp:cNvSpPr/>
      </dsp:nvSpPr>
      <dsp:spPr>
        <a:xfrm>
          <a:off x="777689" y="2789896"/>
          <a:ext cx="2776478" cy="743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Руководители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799466" y="2811673"/>
        <a:ext cx="2732924" cy="699977"/>
      </dsp:txXfrm>
    </dsp:sp>
    <dsp:sp modelId="{C567FFB4-383A-40B0-BCE6-DD92BF99461B}">
      <dsp:nvSpPr>
        <dsp:cNvPr id="0" name=""/>
        <dsp:cNvSpPr/>
      </dsp:nvSpPr>
      <dsp:spPr>
        <a:xfrm>
          <a:off x="496857" y="745184"/>
          <a:ext cx="280831" cy="3345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5893"/>
              </a:lnTo>
              <a:lnTo>
                <a:pt x="280831" y="3345893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D3284-3849-4AE2-BE1A-646B5F24D858}">
      <dsp:nvSpPr>
        <dsp:cNvPr id="0" name=""/>
        <dsp:cNvSpPr/>
      </dsp:nvSpPr>
      <dsp:spPr>
        <a:xfrm>
          <a:off x="777689" y="3719311"/>
          <a:ext cx="2776478" cy="743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Педагоги, психологи, социальные работники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799466" y="3741088"/>
        <a:ext cx="2732924" cy="6999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5629A-DDCD-4FFA-AA41-3DD4C8E7B254}">
      <dsp:nvSpPr>
        <dsp:cNvPr id="0" name=""/>
        <dsp:cNvSpPr/>
      </dsp:nvSpPr>
      <dsp:spPr>
        <a:xfrm>
          <a:off x="44487" y="3"/>
          <a:ext cx="2899701" cy="7125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Программа повышения квалификации</a:t>
          </a:r>
          <a:endParaRPr lang="ru-RU" sz="1800" b="1" kern="1200" dirty="0"/>
        </a:p>
      </dsp:txBody>
      <dsp:txXfrm>
        <a:off x="65356" y="20872"/>
        <a:ext cx="2857963" cy="670792"/>
      </dsp:txXfrm>
    </dsp:sp>
    <dsp:sp modelId="{1D26F139-C04B-431B-BCEC-ACBE4DAE918D}">
      <dsp:nvSpPr>
        <dsp:cNvPr id="0" name=""/>
        <dsp:cNvSpPr/>
      </dsp:nvSpPr>
      <dsp:spPr>
        <a:xfrm>
          <a:off x="334458" y="712533"/>
          <a:ext cx="399842" cy="534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4946"/>
              </a:lnTo>
              <a:lnTo>
                <a:pt x="399842" y="534946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33697-A729-4CD6-9AB1-349BDFD9B8B4}">
      <dsp:nvSpPr>
        <dsp:cNvPr id="0" name=""/>
        <dsp:cNvSpPr/>
      </dsp:nvSpPr>
      <dsp:spPr>
        <a:xfrm>
          <a:off x="734300" y="891215"/>
          <a:ext cx="3082123" cy="712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Продолжительность -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более 100 ч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755169" y="912084"/>
        <a:ext cx="3040385" cy="670792"/>
      </dsp:txXfrm>
    </dsp:sp>
    <dsp:sp modelId="{43FF86CE-70CA-4B45-95E0-3B78A8657AEA}">
      <dsp:nvSpPr>
        <dsp:cNvPr id="0" name=""/>
        <dsp:cNvSpPr/>
      </dsp:nvSpPr>
      <dsp:spPr>
        <a:xfrm>
          <a:off x="334458" y="712533"/>
          <a:ext cx="399842" cy="1425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5610"/>
              </a:lnTo>
              <a:lnTo>
                <a:pt x="399842" y="1425610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02E97-33E1-4AB5-BD48-B22FB7811842}">
      <dsp:nvSpPr>
        <dsp:cNvPr id="0" name=""/>
        <dsp:cNvSpPr/>
      </dsp:nvSpPr>
      <dsp:spPr>
        <a:xfrm>
          <a:off x="734300" y="1781878"/>
          <a:ext cx="3069138" cy="712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Вид программы -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accent1"/>
              </a:solidFill>
            </a:rPr>
            <a:t>типовая (примерная)</a:t>
          </a:r>
          <a:endParaRPr lang="ru-RU" sz="1600" b="1" kern="1200" dirty="0">
            <a:solidFill>
              <a:schemeClr val="accent1"/>
            </a:solidFill>
          </a:endParaRPr>
        </a:p>
      </dsp:txBody>
      <dsp:txXfrm>
        <a:off x="755169" y="1802747"/>
        <a:ext cx="3027400" cy="670792"/>
      </dsp:txXfrm>
    </dsp:sp>
    <dsp:sp modelId="{9A2A4195-5D2F-4A3A-8337-034EA26E6597}">
      <dsp:nvSpPr>
        <dsp:cNvPr id="0" name=""/>
        <dsp:cNvSpPr/>
      </dsp:nvSpPr>
      <dsp:spPr>
        <a:xfrm>
          <a:off x="334458" y="712533"/>
          <a:ext cx="399842" cy="23162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6273"/>
              </a:lnTo>
              <a:lnTo>
                <a:pt x="399842" y="2316273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764B01-1B27-4CB1-9BC6-4653280235E9}">
      <dsp:nvSpPr>
        <dsp:cNvPr id="0" name=""/>
        <dsp:cNvSpPr/>
      </dsp:nvSpPr>
      <dsp:spPr>
        <a:xfrm>
          <a:off x="734300" y="2672542"/>
          <a:ext cx="3082123" cy="712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Структура программы: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- профильная часть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- вариативная часть(региональная)</a:t>
          </a:r>
          <a:endParaRPr lang="ru-RU" sz="1400" b="1" kern="1200" dirty="0">
            <a:solidFill>
              <a:schemeClr val="accent1"/>
            </a:solidFill>
          </a:endParaRPr>
        </a:p>
      </dsp:txBody>
      <dsp:txXfrm>
        <a:off x="755169" y="2693411"/>
        <a:ext cx="3040385" cy="670792"/>
      </dsp:txXfrm>
    </dsp:sp>
    <dsp:sp modelId="{05C3BCF8-8D7D-4E2E-B267-56C90D971D78}">
      <dsp:nvSpPr>
        <dsp:cNvPr id="0" name=""/>
        <dsp:cNvSpPr/>
      </dsp:nvSpPr>
      <dsp:spPr>
        <a:xfrm>
          <a:off x="334458" y="712533"/>
          <a:ext cx="399842" cy="32650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5037"/>
              </a:lnTo>
              <a:lnTo>
                <a:pt x="399842" y="3265037"/>
              </a:lnTo>
            </a:path>
          </a:pathLst>
        </a:custGeom>
        <a:noFill/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06670A-5CA4-4037-A374-3A85DD912D39}">
      <dsp:nvSpPr>
        <dsp:cNvPr id="0" name=""/>
        <dsp:cNvSpPr/>
      </dsp:nvSpPr>
      <dsp:spPr>
        <a:xfrm>
          <a:off x="734300" y="3563205"/>
          <a:ext cx="3082123" cy="8287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Форма обучения: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                      - дистанционная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                      - очная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</a:rPr>
            <a:t>                      - очно-дистанционная</a:t>
          </a:r>
          <a:endParaRPr lang="ru-RU" sz="1400" b="1" kern="1200" dirty="0">
            <a:solidFill>
              <a:schemeClr val="accent1"/>
            </a:solidFill>
          </a:endParaRPr>
        </a:p>
      </dsp:txBody>
      <dsp:txXfrm>
        <a:off x="758573" y="3587478"/>
        <a:ext cx="3033577" cy="7801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BF404-DBA5-435A-AD47-E1B115E3D236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1C23F-AC9C-4227-AC69-A21904CAF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361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C54053A-507D-4AED-BF0B-86BBB23ABCD1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59F8A7E-EE93-4C7E-924A-2CB76A0A22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Администратор\Desktop\16.03.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021" y="3578211"/>
            <a:ext cx="5705475" cy="273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620688"/>
            <a:ext cx="8064896" cy="2232248"/>
          </a:xfrm>
        </p:spPr>
        <p:txBody>
          <a:bodyPr>
            <a:noAutofit/>
          </a:bodyPr>
          <a:lstStyle/>
          <a:p>
            <a:r>
              <a:rPr lang="ru-RU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Взаимодействие институтов государства</a:t>
            </a:r>
            <a:r>
              <a:rPr lang="en-US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, </a:t>
            </a:r>
            <a:r>
              <a:rPr lang="ru-RU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религиозных объединений и национальных общин в формировании морали и нравственности молодого поколения</a:t>
            </a:r>
            <a:r>
              <a:rPr lang="en-US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, </a:t>
            </a:r>
            <a:r>
              <a:rPr lang="ru-RU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его устойчивости к воздействию идей религиозного и национального экстремизма</a:t>
            </a:r>
          </a:p>
          <a:p>
            <a:r>
              <a:rPr lang="ru-RU" sz="2400" b="1" kern="1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/>
              </a:rPr>
              <a:t>   </a:t>
            </a:r>
          </a:p>
          <a:p>
            <a:r>
              <a:rPr lang="ru-RU" sz="2400" b="1" kern="1800" dirty="0" smtClean="0">
                <a:latin typeface="+mj-lt"/>
                <a:ea typeface="Times New Roman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563888" y="6316392"/>
            <a:ext cx="2448272" cy="280960"/>
          </a:xfrm>
          <a:prstGeom prst="rect">
            <a:avLst/>
          </a:prstGeom>
        </p:spPr>
        <p:txBody>
          <a:bodyPr vert="horz" lIns="182880" tIns="0">
            <a:noAutofit/>
          </a:bodyPr>
          <a:lstStyle>
            <a:lvl1pPr marL="36576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chemeClr val="bg2">
                    <a:shade val="2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None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None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1400" b="1" kern="1800" dirty="0">
                <a:latin typeface="Times New Roman"/>
                <a:ea typeface="Times New Roman"/>
              </a:rPr>
              <a:t>г</a:t>
            </a:r>
            <a:r>
              <a:rPr lang="ru-RU" sz="1400" b="1" kern="1800" dirty="0" smtClean="0">
                <a:latin typeface="Times New Roman"/>
                <a:ea typeface="Times New Roman"/>
              </a:rPr>
              <a:t>. Казань   </a:t>
            </a:r>
            <a:r>
              <a:rPr lang="ru-RU" sz="1400" b="1" kern="1800" dirty="0" smtClean="0">
                <a:latin typeface="+mj-lt"/>
                <a:ea typeface="Times New Roman"/>
              </a:rPr>
              <a:t>2016год</a:t>
            </a:r>
            <a:endParaRPr lang="ru-RU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196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171603" y="1804225"/>
            <a:ext cx="2846832" cy="163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9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200800" cy="43204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064896" cy="5328592"/>
          </a:xfrm>
        </p:spPr>
        <p:txBody>
          <a:bodyPr>
            <a:noAutofit/>
          </a:bodyPr>
          <a:lstStyle/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 smtClean="0">
                <a:solidFill>
                  <a:schemeClr val="accent1"/>
                </a:solidFill>
                <a:ea typeface="Calibri"/>
                <a:cs typeface="Times New Roman"/>
              </a:rPr>
              <a:t>      	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  «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Развитие мира идет по пути глобализации всех сфер международной жизни, которая отличается высоким динамизмом и взаимозависимостью событий» (Указ Президента РФ от 12 мая 2009 г. N 537 "О Стратегии национальной безопасности Российской Федерации до 2020 года")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Среди основных источников угроз национальной безопасности в сфере государственной и общественной безопасности выступает экстремистская деятельность националистических, религиозных, этнических и иных организаций и структур, направленная на нарушение единства и территориальной целостности Российской Федерации, дестабилизацию внутриполитической и социальной ситуации в стране. В данном документе подчеркивается необходимость повышения качества работы органов  государственной власти  и формирование «действенных механизмов взаимодействия  с гражданским обществом  в целях реализации гражданами Российской Федерации права на жизнь, безопасность, труд, жилье, здоровье и здоровый образ жизни, на доступное образование и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культурное развитие».</a:t>
            </a:r>
          </a:p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	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</a:t>
            </a:r>
          </a:p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	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Реалии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сегодняшнего дня диктуют необходимость  создания ресурсного, методического, информационного, экспертного  сопровождения противодействия данному явлению. Создания новых специальных  интегрированных социально – культурных, информационных, образовательных  технологий требуют научного, профессионального подхода, консолидации усилий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 исполнительных органов государственной власти,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научного и педагогического сообщества, а также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институтов гражданского общества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</a:p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	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	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Сегодня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комплексно все вышеперечисленные задачи возможно реализовать в рамках Комплексного плана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противодействия идеологии терроризма в Российской Федерации на 2013-2018 годы,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который утвержден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Президентом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Российской Федерации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26 апреля 2013 года </a:t>
            </a:r>
            <a:r>
              <a:rPr lang="ru-RU" sz="1100" b="1" dirty="0" err="1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Пр-1069 (далее – Комплексный план). 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3619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Успех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проведения мероприятий Комплексного плана зависит от того, как организована деятельность всех уровней исполнительной власти в сфере профилактики и противодействия идеологии экстремизма и терроризма. Такая деятельность требует от государственных и муниципальных служащих профессиональных компетенций, комплексных знаний, умений и навыков для работы в этой сфере. </a:t>
            </a:r>
          </a:p>
        </p:txBody>
      </p:sp>
    </p:spTree>
    <p:extLst>
      <p:ext uri="{BB962C8B-B14F-4D97-AF65-F5344CB8AC3E}">
        <p14:creationId xmlns:p14="http://schemas.microsoft.com/office/powerpoint/2010/main" xmlns="" val="357059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61536918"/>
              </p:ext>
            </p:extLst>
          </p:nvPr>
        </p:nvGraphicFramePr>
        <p:xfrm>
          <a:off x="323528" y="260648"/>
          <a:ext cx="8496944" cy="5991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720080"/>
                <a:gridCol w="7326272"/>
                <a:gridCol w="162560"/>
              </a:tblGrid>
              <a:tr h="190671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Мероприятия Комплексного плана, по которым </a:t>
                      </a:r>
                      <a:r>
                        <a:rPr kumimoji="0" lang="ru-RU" sz="12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Минобрнауки</a:t>
                      </a:r>
                      <a:r>
                        <a:rPr kumimoji="0"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России является головным исполнителем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п.2.2 «а»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индивидуального профилактического воздействия на лиц, наиболее подверженных влиянию идеологии терроризма с участием представителей общественных и религиозных организаций, деятелей культуры и искусства продолжить практику проведения культурно-просветительских и воспитательных мероприятий в общеобразовательных организациях и образовательных организациях высшего образования по привитию молодежи идей межнациональной и межрелигиозной толерантности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0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п.2.3 «а»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формирования у молодежи стойкого неприятия идеологии терроризма разработать (до 1 октября 2015 года) и внедрить в учебный процесс образовательных организаций учебные материалы, раскрывающие преступную сущность идеологии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п.2.3 «б»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формирования у молодежи стойкого неприятия идеологии терроризма подготовить и издать произведения антитеррористической направленности (научно-популярного, документального и художественного характера), а также включить в издаваемую научно-популярную и учебно-методическую литературу разделы с разъяснениями угроз, вызываемых религиозно-политического экстремизма, межнациональной и межконфессиональной розни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0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п.2.3 «в»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формирования у молодежи стойкого неприятия идеологии терроризма проанализировать практику преподавания курса «Основы религиозных культур и светской этики» в организациях, осуществляющих образовательную деятельность в Российской Федерации; при необходимости внести коррективы, препятствующие превращению данного курса в преподавание и пропаганду какого-либо одного из религиозных учений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п.2.3 «г»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формирования у молодежи стойкого неприятия идеологии терроризма в рамках общероссийских и региональных молодежных (в том числе студенческих) форумов («Селигер», «Каспий» и другие) проводить на регулярной основе мероприятия, направленные на предупреждение и распространение террористических и экстремистских идей среди молодежи, а также на ее воспитание в духе межнациональной и межрелигиозной толерантности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0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п.2.4 «б»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целях формирования единого антитеррористического информационного сообщества на основе постоянно действующих и взаимоувязанных информационных ресурсов обеспечить создание на базе образовательных организаций высшего образования специализированных информационных ресурсов по проблемам профилактики терроризма для педагогов, психологов, социальных работников, молодежных центров и общественных объединений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п.4.2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Осуществить анализ содержания образовательных программ системы дополнительного профессионального образования государственных и муниципальных служащих, на основе которого разработать долгосрочную программу подготовки (повышения квалификации) государственных и муниципальных служащих для работы в сфере патриотического воспитания молодежи, противодействия идеологии терроризма и экстремизма на федеральном и региональном уровнях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8.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 4.4 «г»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целях совершенствования системы религиозного образования изучить возможность создания теологического исламского центра в Российской Федерации в целях предупреждения распространения радикальных идей ислама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270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9.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п.4.5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Разработать механизм противодействия радикализации и вовлечения в террористическую деятельность молодежи Северо-Кавказского федерального округа в условиях сокращения численности образовательных учреждений высшего профессионального образования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540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п.4.6 «а», «б»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подготовки молодёжи из числа студентов образовательных организаций высшего образования к участию в мероприятиях по информационному противодействию терроризму в социальных сетях, блогах, форумах: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а) разработать дополнительную общеобразовательную программу «Гражданское население в противодействии распространению идеологии терроризма»;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б) обеспечить ежегодное проведение обучения по вышеуказанной программе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450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п.4.11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Ввести в программы профессионального обучения журналистов в российских образовательных организациях высшего образования курс лекций и практических занятий о мерах безопасности в ходе контртеррористических операций, а также об особенностях выполнения профессиональных обязанностей журналистами при освещении проблем противодействия терроризму и его идеологии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6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12.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п.5.3 «а»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целях формирования механизма реализации Комплексного плана в федеральных органах исполнительной власти, органах исполнительной власти субъектов Российской Федерации определить должностных лиц, на которых возложено непосредственное руководство работой по исполнению мероприятий Комплексного плана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6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13.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п.5.3 «б»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целях формирования механизма реализации Комплексного плана предусматривать реализацию мероприятий Комплексного плана в текущих и перспективных планах деятельности федеральных органов исполнительной власти и органов власти субъектов Российской Федерации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694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1850914"/>
              </p:ext>
            </p:extLst>
          </p:nvPr>
        </p:nvGraphicFramePr>
        <p:xfrm>
          <a:off x="323528" y="360889"/>
          <a:ext cx="8496944" cy="5528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632151"/>
                <a:gridCol w="7360737"/>
                <a:gridCol w="216024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Мероприятия Комплексного плана, по которым </a:t>
                      </a:r>
                      <a:r>
                        <a:rPr lang="ru-RU" sz="14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Минобрнауки</a:t>
                      </a:r>
                      <a:r>
                        <a:rPr lang="ru-RU" sz="14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России является соисполнителем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1.</a:t>
                      </a:r>
                    </a:p>
                    <a:p>
                      <a:endParaRPr lang="ru-RU" sz="800" dirty="0" smtClean="0"/>
                    </a:p>
                    <a:p>
                      <a:endParaRPr lang="ru-RU" sz="800" dirty="0" smtClean="0"/>
                    </a:p>
                    <a:p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п.2.3 «д»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формирования у молодежи стойкого неприятия идеологии терроризма обеспечить наполнение детского информационного сайта в сети интернет «Спас-Экстрим» и детского журнала «</a:t>
                      </a:r>
                      <a:r>
                        <a:rPr lang="ru-RU" sz="8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Спасайкин</a:t>
                      </a: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» материалами антитеррористической направленности для использования в образовательном процессе по предмету «Основы безопасности жизнедеятельности»; организовать информационно-пропагандистское сопровождение данных ресурсов в федеральных и региональных средствах массовой информации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2.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п.2.4 «а</a:t>
                      </a: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С целях формирования единого антитеррористического информационного сообщества на основе постоянно действующих и взаимоувязанных информационных ресурсов обеспечить подготовку и размещение информации антитеррористического содержания, в том числе видеороликов, в социальных сетях и блогах, на международных, федеральных и региональных информационных ресурсах сети Интернет, а также на сайтах посольств Российской Федерации за рубежом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3.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п.2.6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Организовать проведение кинофестивалей по антитеррористической тематике (в том числе включение соответствующих номинаций в действующие кинофорумы)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4.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п.2.8.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целях поддержания национальных и религиозных традиций населения Российской Федерации на постоянной основе: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а) организовать и проводить культурно-просветительские мероприятия, направленные на гармонизацию межнациональных отношений (фестивалей, гастрольных программ, спектаклей);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б) организовывать и проводить мероприятия в области народного творчества, направленные на духовное и патриотическое воспитание молодежи (межрегиональные, всероссийские, международные фестивали и конкурсы);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в) организовать издание федерального литературно-художественного альманаха, пропагандирующего уважение к культуре народов, проживающих на территории России;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г) организовывать и проводить международные и общероссийские фестивали исполнительского искусства с участием творческих коллективов из национальных республик, краев и областей;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д) обеспечивать поддержку фестивалей современного искусства, включающих в свою программу художественные проекты антитеррористической направленности;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е) выпускать телевизионные, художественные и документальные фильмы, направленные на формирование у молодежи уважительного отношения к представителям других народов, религий и конфессий;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ж) обеспечивать приоритетную поддержку гуманитарных, просветительских проектов, направленных на развитие духовного и нравственного потенциала общества в рамках ежегодного конкурса на присуждение грантов Президента Российской Федерации и Правительства Российской Федерации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5.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п.2.10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Организовать проведение всероссийских конкурсов по антитеррористической тематике: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А) на лучшую телевизионную и радиопрограмму, телевизионный фильм;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Б) на лучшую журналистскую работу 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727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6.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п.2.11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Разработать каталог литературы по антитеррористической тематике для публичных библиотек с целью проведения на их базе пропагандистских мероприятий с участием авторов книг и представителей антитеррористических комиссий в субъектах Российской </a:t>
                      </a: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Федерации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7.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п.4.3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Для изучения общественного мнения в области противодействия терроризму организовать проведение социологических исследований. На основании полученных результатов вырабатывать и вносить в Национальный антитеррористический комитет, антитеррористические комиссии в субъектах Российской Федерации предложения по повышению эффективности действий федеральных органов исполнительной власти, органов государственной власти субъектов Российской Федерации и местного самоуправления по профилактике террористических угроз 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6839">
                <a:tc>
                  <a:txBody>
                    <a:bodyPr/>
                    <a:lstStyle/>
                    <a:p>
                      <a:r>
                        <a:rPr lang="ru-RU" sz="800" dirty="0" smtClean="0"/>
                        <a:t>8.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п.4.12</a:t>
                      </a:r>
                      <a:endParaRPr lang="ru-RU" sz="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Организовать взаимодействие с зарубежными партнерами по вопросам сопровождения процесса обучения российских граждан в иностранных исламских учебных заведениях с целью своевременного выявления попыток вовлечения их в экстремистскую деятельность, принимать меры по своевременному пресечению таких попыток, в том числе путем отзыва обучающихся в Российскую </a:t>
                      </a: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Федерацию</a:t>
                      </a:r>
                      <a:endParaRPr lang="ru-RU" sz="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602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60438" y="530225"/>
            <a:ext cx="7572002" cy="41878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Материалы мониторинга</a:t>
            </a:r>
            <a:r>
              <a:rPr lang="en-US" sz="1800" dirty="0" smtClean="0"/>
              <a:t>, </a:t>
            </a:r>
            <a:r>
              <a:rPr lang="ru-RU" sz="1800" dirty="0" smtClean="0"/>
              <a:t>выезды в субъекты Российской Федерации с целью анализа деятельности региональных министерств позволил выявить некоторые недостатки</a:t>
            </a:r>
            <a:r>
              <a:rPr lang="en-US" sz="1800" dirty="0" smtClean="0"/>
              <a:t>:</a:t>
            </a:r>
            <a:endParaRPr lang="ru-RU" sz="1800" dirty="0" smtClean="0"/>
          </a:p>
          <a:p>
            <a:pPr marL="0" indent="0">
              <a:buNone/>
            </a:pPr>
            <a:endParaRPr lang="en-US" sz="1800" dirty="0" smtClean="0"/>
          </a:p>
          <a:p>
            <a:r>
              <a:rPr lang="ru-RU" sz="1800" dirty="0"/>
              <a:t>в</a:t>
            </a:r>
            <a:r>
              <a:rPr lang="ru-RU" sz="1800" dirty="0" smtClean="0"/>
              <a:t> планировании мероприятий</a:t>
            </a:r>
          </a:p>
          <a:p>
            <a:r>
              <a:rPr lang="ru-RU" sz="1800" dirty="0"/>
              <a:t>в</a:t>
            </a:r>
            <a:r>
              <a:rPr lang="ru-RU" sz="1800" dirty="0" smtClean="0"/>
              <a:t> работе с информацией</a:t>
            </a:r>
            <a:r>
              <a:rPr lang="en-US" sz="1800" dirty="0" smtClean="0"/>
              <a:t>, </a:t>
            </a:r>
            <a:r>
              <a:rPr lang="ru-RU" sz="1800" dirty="0" smtClean="0"/>
              <a:t>представляемой подведомственными организациями</a:t>
            </a:r>
          </a:p>
          <a:p>
            <a:r>
              <a:rPr lang="ru-RU" sz="1800" dirty="0"/>
              <a:t>в</a:t>
            </a:r>
            <a:r>
              <a:rPr lang="ru-RU" sz="1800" dirty="0" smtClean="0"/>
              <a:t> организации взаимодействия с другими региональными органами</a:t>
            </a:r>
          </a:p>
          <a:p>
            <a:r>
              <a:rPr lang="ru-RU" sz="1800" dirty="0"/>
              <a:t>в</a:t>
            </a:r>
            <a:r>
              <a:rPr lang="ru-RU" sz="1800" dirty="0" smtClean="0"/>
              <a:t> проведении и учете мероприятий</a:t>
            </a:r>
            <a:r>
              <a:rPr lang="en-US" sz="1800" dirty="0" smtClean="0"/>
              <a:t>,</a:t>
            </a:r>
            <a:r>
              <a:rPr lang="ru-RU" sz="1800" dirty="0" smtClean="0"/>
              <a:t> проводимых в рамках </a:t>
            </a:r>
            <a:r>
              <a:rPr lang="ru-RU" sz="1800" dirty="0"/>
              <a:t>К</a:t>
            </a:r>
            <a:r>
              <a:rPr lang="ru-RU" sz="1800" dirty="0" smtClean="0"/>
              <a:t>омплексного плана      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208629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11872" cy="821784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accent1"/>
                </a:solidFill>
                <a:effectLst/>
                <a:ea typeface="Calibri"/>
                <a:cs typeface="Times New Roman"/>
              </a:rPr>
              <a:t>Долгосрочная программа </a:t>
            </a:r>
            <a:r>
              <a:rPr lang="ru-RU" sz="1400" dirty="0">
                <a:solidFill>
                  <a:schemeClr val="accent1"/>
                </a:solidFill>
                <a:effectLst/>
                <a:ea typeface="Calibri"/>
                <a:cs typeface="Times New Roman"/>
              </a:rPr>
              <a:t>подготовки (повышения квалификации) государственных и муниципальных служащих для работы в сфере патриотического воспитания молодежи, противодействия идеологии терроризма и экстремизма на федеральном и региональном </a:t>
            </a:r>
            <a:r>
              <a:rPr lang="ru-RU" sz="1400" dirty="0" smtClean="0">
                <a:solidFill>
                  <a:schemeClr val="accent1"/>
                </a:solidFill>
                <a:effectLst/>
                <a:ea typeface="Calibri"/>
                <a:cs typeface="Times New Roman"/>
              </a:rPr>
              <a:t>уровнях (п. 4.2 Комплексного плана) </a:t>
            </a:r>
            <a:endParaRPr lang="ru-RU" sz="1400" dirty="0">
              <a:solidFill>
                <a:schemeClr val="accent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6278950"/>
              </p:ext>
            </p:extLst>
          </p:nvPr>
        </p:nvGraphicFramePr>
        <p:xfrm>
          <a:off x="539552" y="1484784"/>
          <a:ext cx="38164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27993226"/>
              </p:ext>
            </p:extLst>
          </p:nvPr>
        </p:nvGraphicFramePr>
        <p:xfrm>
          <a:off x="4572000" y="1484784"/>
          <a:ext cx="3970784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292482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57606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6F6F74">
                    <a:tint val="88000"/>
                    <a:satMod val="150000"/>
                  </a:srgbClr>
                </a:solidFill>
              </a:rPr>
              <a:t>Структура программы</a:t>
            </a:r>
            <a:endParaRPr lang="ru-RU" sz="28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1296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75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52380" cy="86409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1"/>
                </a:solidFill>
              </a:rPr>
              <a:t>Регламентирующие документы</a:t>
            </a:r>
            <a:br>
              <a:rPr lang="ru-RU" sz="2000" dirty="0">
                <a:solidFill>
                  <a:schemeClr val="accent1"/>
                </a:solidFill>
              </a:rPr>
            </a:b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80920" cy="554461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 algn="just">
              <a:lnSpc>
                <a:spcPct val="115000"/>
              </a:lnSpc>
              <a:buClr>
                <a:srgbClr val="6F6F74"/>
              </a:buClr>
            </a:pPr>
            <a:r>
              <a:rPr lang="ru-RU" sz="1600" dirty="0" smtClean="0">
                <a:solidFill>
                  <a:schemeClr val="accent1"/>
                </a:solidFill>
              </a:rPr>
              <a:t> </a:t>
            </a:r>
            <a:r>
              <a:rPr lang="ru-RU" sz="1400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Конституция Российской Федерации</a:t>
            </a:r>
            <a:endParaRPr lang="ru-RU" sz="1400" b="1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buClr>
                <a:srgbClr val="6F6F74"/>
              </a:buClr>
            </a:pPr>
            <a:r>
              <a:rPr lang="ru-RU" sz="1400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Федеральный </a:t>
            </a:r>
            <a:r>
              <a:rPr lang="ru-RU" sz="14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закон РФ от 26 сентября 1997 №125-ФЗ (в редакции  от 20.04.2015) «О свободе совести и о религиозных объединениях»</a:t>
            </a:r>
          </a:p>
          <a:p>
            <a:pPr lvl="0" algn="just">
              <a:lnSpc>
                <a:spcPct val="115000"/>
              </a:lnSpc>
              <a:spcBef>
                <a:spcPts val="0"/>
              </a:spcBef>
              <a:buClr>
                <a:srgbClr val="6F6F74"/>
              </a:buClr>
            </a:pPr>
            <a:r>
              <a:rPr lang="ru-RU" sz="1400" b="1" dirty="0">
                <a:solidFill>
                  <a:schemeClr val="accent1"/>
                </a:solidFill>
              </a:rPr>
              <a:t>Федеральный закон РФ от 29 декабря 2012 №273-ФЗ (в редакции от  02.05.2015)  «Об образовании </a:t>
            </a: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РФ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</a:p>
          <a:p>
            <a:pPr lvl="0" algn="just"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РФ от 28 декабря 2010 г. N 390-ФЗ «О безопасности»</a:t>
            </a:r>
          </a:p>
          <a:p>
            <a:pPr lvl="0" algn="just"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РФ от 6 марта 2006 г. №35-ФЗ (в редакции от 31.12.2014) «О противодействии терроризму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 algn="just">
              <a:buClr>
                <a:srgbClr val="6F6F74"/>
              </a:buClr>
            </a:pPr>
            <a:r>
              <a:rPr lang="ru-RU" sz="1400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Стратегия противодействия экстремизму в РФ до 2025 г.» (утв. Президентом РФ 28 ноября 2014 г. Пр-2753)</a:t>
            </a:r>
          </a:p>
          <a:p>
            <a:pPr lvl="0" algn="just">
              <a:buClr>
                <a:srgbClr val="6F6F74"/>
              </a:buClr>
            </a:pPr>
            <a:r>
              <a:rPr lang="ru-RU" sz="1400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Указ </a:t>
            </a:r>
            <a:r>
              <a:rPr lang="ru-RU" sz="14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Президента РФ от 19 декабря 2012 г. №1666 «Стратегия государственной национальной политики РФ на период до 2025 года»</a:t>
            </a:r>
          </a:p>
          <a:p>
            <a:pPr lvl="0" algn="just">
              <a:buClr>
                <a:srgbClr val="6F6F74"/>
              </a:buClr>
            </a:pPr>
            <a:r>
              <a:rPr lang="ru-RU" sz="14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РФ от 25 июля 2002 г. №114-ФЗ (в редакции от 08.03.2015) «О противодействии экстремистской деятельности» </a:t>
            </a:r>
          </a:p>
          <a:p>
            <a:pPr lvl="0">
              <a:buClr>
                <a:srgbClr val="6F6F74"/>
              </a:buClr>
            </a:pPr>
            <a:r>
              <a:rPr lang="ru-RU" sz="14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от 25 июля 2002 г. №112-ФЗ (в редакции от 29.12.2012) «О внесении изменений и дополнений в законодательные акты Российской Федерации в связи с принятием Федерального закона «О противодействии экстремистской деятельности»</a:t>
            </a:r>
          </a:p>
          <a:p>
            <a:pPr lvl="0">
              <a:buClr>
                <a:srgbClr val="6F6F74"/>
              </a:buClr>
            </a:pPr>
            <a:r>
              <a:rPr lang="ru-RU" sz="14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Федеральный закон РФ от 6 октября 2003 г. № 131-ФЗ (в редакции от 30.03.2015) «Об общих принципах организации местного самоуправления в Российской Федерации»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43003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427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>
            <a:normAutofit/>
          </a:bodyPr>
          <a:lstStyle/>
          <a:p>
            <a:pPr lvl="0" algn="just"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РФ от 24 июля 2007 г. №211-ФЗ (в редакции от 22.02.2014) «О внесении изменений в отдельные законодательные акты Российской Федерации в связи с совершенствованием государственного управления в области противодействия экстремизму» </a:t>
            </a:r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buClr>
                <a:srgbClr val="6F6F74"/>
              </a:buClr>
            </a:pP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</a:t>
            </a: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Правительства Российской Федерации от 19 января 2005 г. N 30 г. (в редакции от 03.04.2015 г.) «О Типовом регламенте взаимодействия федеральных органов исполнительной власти »</a:t>
            </a:r>
          </a:p>
          <a:p>
            <a:pPr lvl="0" algn="just">
              <a:lnSpc>
                <a:spcPct val="115000"/>
              </a:lnSpc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«Комплексный план противодействия идеологии терроризма в Российской Федерации на 2013-2018 годы»    (утв. Президентом РФ 26 апреля 2013 года № Пр-1069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 algn="just">
              <a:lnSpc>
                <a:spcPct val="115000"/>
              </a:lnSpc>
              <a:spcBef>
                <a:spcPts val="0"/>
              </a:spcBef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Указ Президента РФ от 12 мая 2009 №537 (в редакции от 01.07.2014) «О стратегии национальной безопасности Российской Федерации до 2020 года»</a:t>
            </a:r>
          </a:p>
          <a:p>
            <a:pPr lvl="0"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«Концепция государственной миграционной политики РФ на период 2025 г.»</a:t>
            </a:r>
          </a:p>
          <a:p>
            <a:pPr marL="0" lvl="0" indent="0">
              <a:buClr>
                <a:srgbClr val="6F6F74"/>
              </a:buClr>
              <a:buNone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  (утв. Президентом РФ 13 июня 2012 г.)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 algn="just">
              <a:buClr>
                <a:srgbClr val="6F6F74"/>
              </a:buClr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«Концепция общественной безопасности в Российской Федерации»  (утв. Президентом РФ 20 ноября 2013 г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Clr>
                <a:srgbClr val="6F6F74"/>
              </a:buClr>
            </a:pPr>
            <a:r>
              <a:rPr lang="ru-RU" sz="1400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Указ </a:t>
            </a:r>
            <a:r>
              <a:rPr lang="ru-RU" sz="14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Президента Российской Федерации от 23 марта 1995 г. №310 (в редакции от 03.11.2004)      «О мерах по обеспечению согласованных действий органов государственной власти в борьбе с проявлениями фашизма и иных форм политического экстремизма в Российской Федерации» </a:t>
            </a:r>
            <a:endParaRPr lang="ru-RU" sz="1400" b="1" dirty="0">
              <a:solidFill>
                <a:schemeClr val="accent1"/>
              </a:solidFill>
            </a:endParaRPr>
          </a:p>
          <a:p>
            <a:pPr lvl="0">
              <a:buClr>
                <a:srgbClr val="6F6F74"/>
              </a:buClr>
            </a:pPr>
            <a:r>
              <a:rPr lang="ru-RU" sz="14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РФ от 18 января 2003 г. N 27 (в редакции от 24.03.2011 г.) «Об утверждении Положения о порядке определения перечня организаций и физических лиц, в отношении которых имеются сведения об их причастности к экстремистской деятельности или терроризму, и доведения этого перечня до сведения организаций, осуществляющих операции с денежными средствами или иным имуществом»</a:t>
            </a:r>
          </a:p>
          <a:p>
            <a:endParaRPr lang="ru-RU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1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2211</TotalTime>
  <Words>1562</Words>
  <Application>Microsoft Macintosh PowerPoint</Application>
  <PresentationFormat>Экран (4:3)</PresentationFormat>
  <Paragraphs>140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Слайд 1</vt:lpstr>
      <vt:lpstr>ВВЕДЕНИЕ</vt:lpstr>
      <vt:lpstr>Слайд 3</vt:lpstr>
      <vt:lpstr>Слайд 4</vt:lpstr>
      <vt:lpstr>Слайд 5</vt:lpstr>
      <vt:lpstr>Долгосрочная программа подготовки (повышения квалификации) государственных и муниципальных служащих для работы в сфере патриотического воспитания молодежи, противодействия идеологии терроризма и экстремизма на федеральном и региональном уровнях (п. 4.2 Комплексного плана) </vt:lpstr>
      <vt:lpstr>Структура программы</vt:lpstr>
      <vt:lpstr>Регламентирующие документы </vt:lpstr>
      <vt:lpstr>Слайд 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Elena</cp:lastModifiedBy>
  <cp:revision>75</cp:revision>
  <cp:lastPrinted>2015-06-17T10:01:44Z</cp:lastPrinted>
  <dcterms:created xsi:type="dcterms:W3CDTF">2015-06-09T09:12:24Z</dcterms:created>
  <dcterms:modified xsi:type="dcterms:W3CDTF">2019-05-29T06:24:27Z</dcterms:modified>
</cp:coreProperties>
</file>